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302" r:id="rId3"/>
    <p:sldId id="316" r:id="rId4"/>
    <p:sldId id="321" r:id="rId5"/>
    <p:sldId id="259" r:id="rId6"/>
    <p:sldId id="323" r:id="rId7"/>
    <p:sldId id="324" r:id="rId8"/>
    <p:sldId id="325" r:id="rId9"/>
    <p:sldId id="326" r:id="rId10"/>
    <p:sldId id="290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D917"/>
    <a:srgbClr val="3EB1DE"/>
    <a:srgbClr val="C90BD9"/>
    <a:srgbClr val="E6DD25"/>
    <a:srgbClr val="9BABC6"/>
    <a:srgbClr val="E58E25"/>
    <a:srgbClr val="6D2DE6"/>
    <a:srgbClr val="19E3B2"/>
    <a:srgbClr val="000AAB"/>
    <a:srgbClr val="E50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6247" autoAdjust="0"/>
  </p:normalViewPr>
  <p:slideViewPr>
    <p:cSldViewPr snapToGrid="0" snapToObjects="1">
      <p:cViewPr varScale="1">
        <p:scale>
          <a:sx n="106" d="100"/>
          <a:sy n="106" d="100"/>
        </p:scale>
        <p:origin x="79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4DDCE-4F42-E945-897B-2DE92EFCAE21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5265-1C7F-C347-8896-239A5A0AB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0357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34AB6-B7CD-4344-A77A-05444B636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5DA980B-AA9B-3F42-9E32-A0A88A58F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65ACF1-D210-AF45-B294-5447CA44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06987A-EEF1-D642-8264-07C44BA43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02F7DA-213E-8742-94F0-511D4DAA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207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766514-968F-D645-925E-8F7AAC8C0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6E8E6E-EF16-4344-8CFF-9B5EB165A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0227B4-D4F3-D544-B1CC-09B039BFF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1FE4C0-88D8-A746-9314-F78268DAB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46DC04-66FF-D74D-ACF1-E723C5DED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12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BDD653F-936A-3041-93CA-D78762931B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AEA1EE-0689-1842-95C7-0CFA9F263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038E36-38B2-9F4D-9F6C-ADD511994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0C47DE-9055-F740-83F3-C8C6FDF3A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F7AB80-77B1-434B-BECB-38A1838A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658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2CA1C-6A46-1049-82CC-FAAACD939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A819D4-B664-B24E-B9D0-CA136BAA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B0C626-0F1A-0F42-A0AF-A1E8EFE4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33BC90-2456-9E41-9A6A-B6677B5DE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895DE2-F06C-1E47-8DFB-DFEEB35BB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82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3CC42-5028-414A-A647-ABF478199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B73E508-E9D1-D74D-9929-C06FF7F07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F229A1-A771-8244-B093-49238EFB1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1CA677-958D-BC47-A979-E0F0DE5D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809BB3-4072-684E-9547-5FC65BA3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766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A246E1-6020-B14C-AAC0-B9F3406B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857673-7DB0-BE4F-B11A-80257FE88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47DB068-4E4D-9743-84C0-D7FD56320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E1EDB30-6616-1C4B-AAA8-D978DE7F7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469E8F-40EC-D248-A53D-57B00350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9A4350A-EA2F-1044-BBD4-67FE8103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82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7930F2-8CFA-FC4A-9ADF-A0BB664F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7CFCAF7-EA45-B14A-A1B1-3BC59B5AD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4D75114-FC6C-0848-8BBF-4D0F90071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5539807-254E-F04F-A008-2D79D6982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D41221A-AB06-F246-A34C-676BA4F004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ECB27D8-A73C-7A44-A34B-849CAEAB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8877B59-12DE-5F4E-B9DC-BD1A1CDB0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98A20E-86BE-E340-BFF3-78362ECC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0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9ED58-3CB0-A944-9862-1F40E27E7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192D60C-4CA1-B34E-89A6-C75710C9A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8E3BC91-2C78-9B4B-9385-53E03D939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15D2D3-9E57-FD41-B3A3-5C4090A0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472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C124FD7-C829-4F46-97EF-4B2C228B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29DE0B8-4185-804C-B93D-817C75A7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28442EC-F60E-B449-82C5-7D37EB37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95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AAC174-619E-FA48-B517-26A2F929A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396B56-38DC-DC44-9E4B-C25C7ABEF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071A6A7-F9AD-4E47-84DE-A498B055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D4B1A4-2082-AA48-AE3E-F71BCC1C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731670-180E-014D-9E77-07DFA9A5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80CD3C-A937-844D-A4E6-005F4B62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83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5EDD0-3039-A240-BB20-2A1288FD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12AE0E-0693-6146-8EE4-11ACBA09B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F8A99FD-F5B3-CE43-94A4-39FD5673A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F135A2-42B5-0D4A-A057-513372CF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C1AEFD-2EC2-2641-AD6F-D9F739C9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0238F49-716E-3545-B508-C908E9F8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194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4BF5B01-EB5A-BD4F-B008-64AADD59A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C64BA88-22EC-E043-BD27-FBF00F7C9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8D02E8-95F9-1745-8ED4-2EE9A5F7D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794E-FFE8-3D40-86AC-73523EFC24F4}" type="datetimeFigureOut">
              <a:rPr lang="cs-CZ" smtClean="0"/>
              <a:t>08.06.2026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26D9BB-0719-6C4A-B7FB-352CA97D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CAE975-E7CA-EF40-852F-C22382DA5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58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BB6370F-5540-A41B-4961-017BE15D4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11445" y="0"/>
            <a:ext cx="10680555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AA5540F-626D-DB4F-87F0-CD5B9FDD36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10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960" y="2468737"/>
            <a:ext cx="6003689" cy="960263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pPr algn="ctr"/>
            <a:r>
              <a:rPr sz="3000" b="1" dirty="0">
                <a:solidFill>
                  <a:srgbClr val="001CA8"/>
                </a:solidFill>
                <a:latin typeface="Arial"/>
              </a:rPr>
              <a:t>TINY HOUSES – NIZOZEMSKO
EXPORTNÍ PŘÍLEŽITOST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904" y="4942985"/>
            <a:ext cx="3696903" cy="729430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1500" b="1" dirty="0">
                <a:solidFill>
                  <a:srgbClr val="001CA8"/>
                </a:solidFill>
                <a:latin typeface="Arial"/>
              </a:rPr>
              <a:t>Martina </a:t>
            </a:r>
            <a:r>
              <a:rPr sz="1500" b="1" dirty="0" err="1">
                <a:solidFill>
                  <a:srgbClr val="001CA8"/>
                </a:solidFill>
                <a:latin typeface="Arial"/>
              </a:rPr>
              <a:t>Paříkov</a:t>
            </a:r>
            <a:r>
              <a:rPr lang="cs-CZ" sz="1500" b="1" dirty="0">
                <a:solidFill>
                  <a:srgbClr val="001CA8"/>
                </a:solidFill>
                <a:latin typeface="Arial"/>
              </a:rPr>
              <a:t>á </a:t>
            </a:r>
            <a:br>
              <a:rPr lang="cs-CZ" sz="1500" b="1" dirty="0">
                <a:solidFill>
                  <a:srgbClr val="001CA8"/>
                </a:solidFill>
                <a:latin typeface="Arial"/>
              </a:rPr>
            </a:br>
            <a:r>
              <a:rPr sz="1500" b="0" dirty="0" err="1">
                <a:solidFill>
                  <a:srgbClr val="001CA8"/>
                </a:solidFill>
                <a:latin typeface="Arial"/>
              </a:rPr>
              <a:t>Ředitelka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zahraniční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kanceláře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
CzechTrade Nizozemsko</a:t>
            </a:r>
          </a:p>
        </p:txBody>
      </p:sp>
    </p:spTree>
    <p:extLst>
      <p:ext uri="{BB962C8B-B14F-4D97-AF65-F5344CB8AC3E}">
        <p14:creationId xmlns:p14="http://schemas.microsoft.com/office/powerpoint/2010/main" val="3490413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0C9EE1C-8FA9-8315-73AE-5F794B7BB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807" y="3732"/>
            <a:ext cx="10680193" cy="6858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08A6719-BF10-1742-B19C-50979AB09A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32"/>
            <a:ext cx="12192000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F5F832E-7398-A9E6-C4D4-BF4B14F3C4EA}"/>
              </a:ext>
            </a:extLst>
          </p:cNvPr>
          <p:cNvSpPr txBox="1"/>
          <p:nvPr/>
        </p:nvSpPr>
        <p:spPr>
          <a:xfrm>
            <a:off x="785004" y="3761798"/>
            <a:ext cx="342310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Martina Paříková</a:t>
            </a:r>
          </a:p>
          <a:p>
            <a:r>
              <a:rPr lang="cs-CZ" sz="1500" dirty="0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Ředitelka zahraniční kanceláře </a:t>
            </a:r>
            <a:br>
              <a:rPr lang="cs-CZ" sz="1500" dirty="0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</a:br>
            <a:r>
              <a:rPr lang="cs-CZ" sz="1500" dirty="0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CzechTrade Nizozemsko</a:t>
            </a:r>
          </a:p>
          <a:p>
            <a:endParaRPr lang="cs-CZ" sz="1500" dirty="0">
              <a:solidFill>
                <a:srgbClr val="000AAB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E-mail: martina.parikova@czechtrade.gov.cz</a:t>
            </a:r>
          </a:p>
          <a:p>
            <a:r>
              <a:rPr lang="cs-CZ" sz="1500" dirty="0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Tel.: +31 639 354 689</a:t>
            </a:r>
          </a:p>
        </p:txBody>
      </p:sp>
    </p:spTree>
    <p:extLst>
      <p:ext uri="{BB962C8B-B14F-4D97-AF65-F5344CB8AC3E}">
        <p14:creationId xmlns:p14="http://schemas.microsoft.com/office/powerpoint/2010/main" val="2076015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BAFC0BC-7541-68B0-5E07-CE357094A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6" y="6393025"/>
            <a:ext cx="1266928" cy="222124"/>
          </a:xfrm>
          <a:prstGeom prst="rect">
            <a:avLst/>
          </a:prstGeom>
        </p:spPr>
      </p:pic>
      <p:pic>
        <p:nvPicPr>
          <p:cNvPr id="7" name="Obrázek 6" descr="Obsah obrázku strom, venku, okno, schody&#10;&#10;Obsah vygenerovaný umělou inteligencí může být nesprávný.">
            <a:extLst>
              <a:ext uri="{FF2B5EF4-FFF2-40B4-BE49-F238E27FC236}">
                <a16:creationId xmlns:a16="http://schemas.microsoft.com/office/drawing/2014/main" id="{C36C39CD-2614-AA46-6F95-5BFA03BBF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311" y="0"/>
            <a:ext cx="4111689" cy="6164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7306" y="701649"/>
            <a:ext cx="6583680" cy="406265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1C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Proč právě Nizozemsko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1406B78D-D629-A157-4242-71C99FD00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06" y="1156176"/>
            <a:ext cx="7423827" cy="198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dirty="0">
                <a:solidFill>
                  <a:srgbClr val="001CA8"/>
                </a:solidFill>
                <a:latin typeface="Arial"/>
              </a:rPr>
              <a:t>nedostatek více než 400 000 bytů a domů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dirty="0">
                <a:solidFill>
                  <a:srgbClr val="001CA8"/>
                </a:solidFill>
                <a:latin typeface="Arial"/>
              </a:rPr>
              <a:t>vládní ambice výstavby 100 000 nových jednotek ročně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dirty="0">
                <a:solidFill>
                  <a:srgbClr val="001CA8"/>
                </a:solidFill>
                <a:latin typeface="Arial"/>
              </a:rPr>
              <a:t>rostoucí počet domácností a dlouhodobě vyšší poptávka po bydlení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dirty="0">
                <a:solidFill>
                  <a:srgbClr val="001CA8"/>
                </a:solidFill>
                <a:latin typeface="Arial"/>
              </a:rPr>
              <a:t>cíl plně cirkulární ekonomiky do roku 2050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690C392-F8DA-EB96-CA93-C8A7177C34DA}"/>
              </a:ext>
            </a:extLst>
          </p:cNvPr>
          <p:cNvSpPr txBox="1"/>
          <p:nvPr/>
        </p:nvSpPr>
        <p:spPr>
          <a:xfrm>
            <a:off x="497306" y="3345025"/>
            <a:ext cx="6096000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b="1" u="sng" dirty="0">
                <a:solidFill>
                  <a:srgbClr val="001CA8"/>
                </a:solidFill>
                <a:latin typeface="Arial"/>
              </a:rPr>
              <a:t>Důsledek: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1CA8"/>
                </a:solidFill>
                <a:latin typeface="Arial"/>
              </a:rPr>
              <a:t>poptávka po rychle nasaditelných řešeních 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1CA8"/>
                </a:solidFill>
                <a:latin typeface="Arial"/>
              </a:rPr>
              <a:t>prostor pro nízkoenergetické produkty 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1CA8"/>
                </a:solidFill>
                <a:latin typeface="Arial"/>
              </a:rPr>
              <a:t>důraz na udržitelné a cirkulární materiály 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1CA8"/>
                </a:solidFill>
                <a:latin typeface="Arial"/>
              </a:rPr>
              <a:t>vhodné prostředí pro kompaktní, modulární a flexibilní bydlení</a:t>
            </a:r>
          </a:p>
        </p:txBody>
      </p:sp>
    </p:spTree>
    <p:extLst>
      <p:ext uri="{BB962C8B-B14F-4D97-AF65-F5344CB8AC3E}">
        <p14:creationId xmlns:p14="http://schemas.microsoft.com/office/powerpoint/2010/main" val="491739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F788F19-C179-44E2-9347-DC9F84C1F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3" y="192118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AE3388E-0B62-63B2-117F-83EFD2C44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6" y="6340751"/>
            <a:ext cx="1266928" cy="2221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240" y="713232"/>
            <a:ext cx="9966960" cy="640080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2400" b="1">
                <a:solidFill>
                  <a:srgbClr val="001CA8"/>
                </a:solidFill>
                <a:latin typeface="Arial"/>
              </a:rPr>
              <a:t>Pozice českých exportérů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960" y="1508760"/>
            <a:ext cx="9966960" cy="502920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1500" b="0" dirty="0" err="1">
                <a:solidFill>
                  <a:srgbClr val="001CA8"/>
                </a:solidFill>
                <a:latin typeface="Arial"/>
              </a:rPr>
              <a:t>České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firmy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by se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měly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profilovat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především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jako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dodavatelé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komponent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,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materiálů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a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technologií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pro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malé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a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modulární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obytné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jednotky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680" y="2423160"/>
            <a:ext cx="3017520" cy="201168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1200" b="1" dirty="0">
                <a:solidFill>
                  <a:srgbClr val="001CA8"/>
                </a:solidFill>
                <a:latin typeface="Arial"/>
              </a:rPr>
              <a:t>Cirkularita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2651760"/>
            <a:ext cx="3017520" cy="502920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1050" b="0" dirty="0" err="1">
                <a:solidFill>
                  <a:srgbClr val="001CA8"/>
                </a:solidFill>
                <a:latin typeface="Arial"/>
              </a:rPr>
              <a:t>recyklované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,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obnovitelné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nebo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opakovaně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použitelné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materiály</a:t>
            </a:r>
            <a:endParaRPr sz="1050" b="0" dirty="0">
              <a:solidFill>
                <a:srgbClr val="001CA8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4840" y="2423160"/>
            <a:ext cx="3017520" cy="201168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1200" b="1" dirty="0" err="1">
                <a:solidFill>
                  <a:srgbClr val="001CA8"/>
                </a:solidFill>
                <a:latin typeface="Arial"/>
              </a:rPr>
              <a:t>Energetická</a:t>
            </a:r>
            <a:r>
              <a:rPr sz="1200" b="1" dirty="0">
                <a:solidFill>
                  <a:srgbClr val="001CA8"/>
                </a:solidFill>
                <a:latin typeface="Arial"/>
              </a:rPr>
              <a:t> </a:t>
            </a:r>
            <a:r>
              <a:rPr sz="1200" b="1" dirty="0" err="1">
                <a:solidFill>
                  <a:srgbClr val="001CA8"/>
                </a:solidFill>
                <a:latin typeface="Arial"/>
              </a:rPr>
              <a:t>úspornost</a:t>
            </a:r>
            <a:endParaRPr sz="1200" b="1" dirty="0">
              <a:solidFill>
                <a:srgbClr val="001CA8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4840" y="2651760"/>
            <a:ext cx="3017520" cy="502920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1050" b="0" dirty="0" err="1">
                <a:solidFill>
                  <a:srgbClr val="001CA8"/>
                </a:solidFill>
                <a:latin typeface="Arial"/>
              </a:rPr>
              <a:t>řešení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pro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nízkou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spotřebu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a bezplynový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provoz</a:t>
            </a:r>
            <a:endParaRPr sz="1050" b="0" dirty="0">
              <a:solidFill>
                <a:srgbClr val="001CA8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74858" y="2371605"/>
            <a:ext cx="2743200" cy="201168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1200" b="1" dirty="0" err="1">
                <a:solidFill>
                  <a:srgbClr val="001CA8"/>
                </a:solidFill>
                <a:latin typeface="Arial"/>
              </a:rPr>
              <a:t>Modularita</a:t>
            </a:r>
            <a:endParaRPr sz="1200" b="1" dirty="0">
              <a:solidFill>
                <a:srgbClr val="001CA8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4858" y="2632294"/>
            <a:ext cx="2743200" cy="502920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1050" b="0" dirty="0" err="1">
                <a:solidFill>
                  <a:srgbClr val="001CA8"/>
                </a:solidFill>
                <a:latin typeface="Arial"/>
              </a:rPr>
              <a:t>rychlá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instalace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a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přizpůsobení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různým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typům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staveb</a:t>
            </a:r>
            <a:endParaRPr sz="1050" b="0" dirty="0">
              <a:solidFill>
                <a:srgbClr val="001CA8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8680" y="3886200"/>
            <a:ext cx="3017520" cy="201168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1200" b="1" dirty="0" err="1">
                <a:solidFill>
                  <a:srgbClr val="001CA8"/>
                </a:solidFill>
                <a:latin typeface="Arial"/>
              </a:rPr>
              <a:t>Prostorová</a:t>
            </a:r>
            <a:r>
              <a:rPr sz="1200" b="1" dirty="0">
                <a:solidFill>
                  <a:srgbClr val="001CA8"/>
                </a:solidFill>
                <a:latin typeface="Arial"/>
              </a:rPr>
              <a:t> </a:t>
            </a:r>
            <a:r>
              <a:rPr sz="1200" b="1" dirty="0" err="1">
                <a:solidFill>
                  <a:srgbClr val="001CA8"/>
                </a:solidFill>
                <a:latin typeface="Arial"/>
              </a:rPr>
              <a:t>efektivita</a:t>
            </a:r>
            <a:endParaRPr sz="1200" b="1" dirty="0">
              <a:solidFill>
                <a:srgbClr val="001CA8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8680" y="4114800"/>
            <a:ext cx="3017520" cy="502920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1050" b="0" dirty="0" err="1">
                <a:solidFill>
                  <a:srgbClr val="001CA8"/>
                </a:solidFill>
                <a:latin typeface="Arial"/>
              </a:rPr>
              <a:t>produkty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vhodné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pro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omezený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obytný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prostor</a:t>
            </a:r>
            <a:endParaRPr sz="1050" b="0" dirty="0">
              <a:solidFill>
                <a:srgbClr val="001CA8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4840" y="3886200"/>
            <a:ext cx="3657600" cy="201168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1200" b="1" dirty="0" err="1">
                <a:solidFill>
                  <a:srgbClr val="001CA8"/>
                </a:solidFill>
                <a:latin typeface="Arial"/>
              </a:rPr>
              <a:t>Jednoduchá</a:t>
            </a:r>
            <a:r>
              <a:rPr sz="1200" b="1" dirty="0">
                <a:solidFill>
                  <a:srgbClr val="001CA8"/>
                </a:solidFill>
                <a:latin typeface="Arial"/>
              </a:rPr>
              <a:t> </a:t>
            </a:r>
            <a:r>
              <a:rPr sz="1200" b="1" dirty="0" err="1">
                <a:solidFill>
                  <a:srgbClr val="001CA8"/>
                </a:solidFill>
                <a:latin typeface="Arial"/>
              </a:rPr>
              <a:t>integrace</a:t>
            </a:r>
            <a:endParaRPr sz="1200" b="1" dirty="0">
              <a:solidFill>
                <a:srgbClr val="001CA8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34840" y="4114800"/>
            <a:ext cx="3657600" cy="502920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1050" b="0" dirty="0" err="1">
                <a:solidFill>
                  <a:srgbClr val="001CA8"/>
                </a:solidFill>
                <a:latin typeface="Arial"/>
              </a:rPr>
              <a:t>snadné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zařazení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do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nabídky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stavitelů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,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architektů</a:t>
            </a:r>
            <a:r>
              <a:rPr sz="1050" b="0" dirty="0">
                <a:solidFill>
                  <a:srgbClr val="001CA8"/>
                </a:solidFill>
                <a:latin typeface="Arial"/>
              </a:rPr>
              <a:t> a </a:t>
            </a:r>
            <a:r>
              <a:rPr sz="1050" b="0" dirty="0" err="1">
                <a:solidFill>
                  <a:srgbClr val="001CA8"/>
                </a:solidFill>
                <a:latin typeface="Arial"/>
              </a:rPr>
              <a:t>developerů</a:t>
            </a:r>
            <a:endParaRPr sz="1050" b="0" dirty="0">
              <a:solidFill>
                <a:srgbClr val="001CA8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960" y="5349240"/>
            <a:ext cx="9692640" cy="267766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1500" b="0" dirty="0" err="1">
                <a:solidFill>
                  <a:srgbClr val="001CA8"/>
                </a:solidFill>
                <a:latin typeface="Arial"/>
              </a:rPr>
              <a:t>Klíčové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je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prodávat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konkrétní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řešení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,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která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zvyšují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komfort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,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udržitelnost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a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užitnou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hodnotu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malých</a:t>
            </a:r>
            <a:r>
              <a:rPr sz="1500" b="0" dirty="0">
                <a:solidFill>
                  <a:srgbClr val="001CA8"/>
                </a:solidFill>
                <a:latin typeface="Arial"/>
              </a:rPr>
              <a:t> </a:t>
            </a:r>
            <a:r>
              <a:rPr sz="1500" b="0" dirty="0" err="1">
                <a:solidFill>
                  <a:srgbClr val="001CA8"/>
                </a:solidFill>
                <a:latin typeface="Arial"/>
              </a:rPr>
              <a:t>domů</a:t>
            </a:r>
            <a:r>
              <a:rPr sz="950" b="0" dirty="0">
                <a:solidFill>
                  <a:srgbClr val="001CA8"/>
                </a:solidFill>
                <a:latin typeface="Arial"/>
              </a:rPr>
              <a:t>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336D1C7-3A89-44CC-5508-AD54A04DE272}"/>
              </a:ext>
            </a:extLst>
          </p:cNvPr>
          <p:cNvSpPr/>
          <p:nvPr/>
        </p:nvSpPr>
        <p:spPr>
          <a:xfrm>
            <a:off x="4297680" y="3626560"/>
            <a:ext cx="3274634" cy="1153264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EEA2DEE9-0618-EA55-78A0-0901DE8481D9}"/>
              </a:ext>
            </a:extLst>
          </p:cNvPr>
          <p:cNvSpPr/>
          <p:nvPr/>
        </p:nvSpPr>
        <p:spPr>
          <a:xfrm>
            <a:off x="7909141" y="2269754"/>
            <a:ext cx="3274634" cy="1153264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E65467FF-08AF-2099-46F5-1E4FE7CDD286}"/>
              </a:ext>
            </a:extLst>
          </p:cNvPr>
          <p:cNvSpPr/>
          <p:nvPr/>
        </p:nvSpPr>
        <p:spPr>
          <a:xfrm>
            <a:off x="4297680" y="2269754"/>
            <a:ext cx="3274634" cy="1153264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A53B12A8-B925-4B22-88DE-7848E5D8B7A4}"/>
              </a:ext>
            </a:extLst>
          </p:cNvPr>
          <p:cNvSpPr/>
          <p:nvPr/>
        </p:nvSpPr>
        <p:spPr>
          <a:xfrm>
            <a:off x="740123" y="3621118"/>
            <a:ext cx="3274634" cy="1153264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14B357FF-018A-6CFB-07A3-0F620BC5FDE8}"/>
              </a:ext>
            </a:extLst>
          </p:cNvPr>
          <p:cNvSpPr/>
          <p:nvPr/>
        </p:nvSpPr>
        <p:spPr>
          <a:xfrm>
            <a:off x="740123" y="2277718"/>
            <a:ext cx="3274634" cy="1153264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591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F89BA-8D44-362C-B41E-66C9B13D6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6E34ED6-0813-1A67-254B-9019CD3AD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240" y="713232"/>
            <a:ext cx="9966960" cy="640080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2400" b="1">
                <a:solidFill>
                  <a:srgbClr val="001CA8"/>
                </a:solidFill>
                <a:latin typeface="Arial"/>
              </a:rPr>
              <a:t>Hlavní produktové příležitosti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960" y="1508760"/>
            <a:ext cx="4663440" cy="3611880"/>
          </a:xfrm>
          <a:prstGeom prst="rect">
            <a:avLst/>
          </a:prstGeom>
          <a:noFill/>
        </p:spPr>
        <p:txBody>
          <a:bodyPr wrap="square" lIns="27432" tIns="18288" rIns="27432" bIns="18288">
            <a:noAutofit/>
          </a:bodyPr>
          <a:lstStyle/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r>
              <a:rPr sz="1500" b="1" dirty="0" err="1"/>
              <a:t>Komfort</a:t>
            </a:r>
            <a:r>
              <a:rPr sz="1500" b="1" dirty="0"/>
              <a:t> a </a:t>
            </a:r>
            <a:r>
              <a:rPr sz="1500" b="1" dirty="0" err="1"/>
              <a:t>interiéry</a:t>
            </a:r>
            <a:r>
              <a:rPr sz="1500" b="1" dirty="0"/>
              <a:t>: </a:t>
            </a:r>
            <a:r>
              <a:rPr sz="1500" dirty="0" err="1"/>
              <a:t>designové</a:t>
            </a:r>
            <a:r>
              <a:rPr sz="1500" dirty="0"/>
              <a:t> </a:t>
            </a:r>
            <a:r>
              <a:rPr sz="1500" dirty="0" err="1"/>
              <a:t>panely</a:t>
            </a:r>
            <a:r>
              <a:rPr sz="1500" dirty="0"/>
              <a:t>, </a:t>
            </a:r>
            <a:r>
              <a:rPr sz="1500" dirty="0" err="1"/>
              <a:t>odolné</a:t>
            </a:r>
            <a:r>
              <a:rPr sz="1500" dirty="0"/>
              <a:t> </a:t>
            </a:r>
            <a:r>
              <a:rPr sz="1500" dirty="0" err="1"/>
              <a:t>povrchy</a:t>
            </a:r>
            <a:r>
              <a:rPr sz="1500" dirty="0"/>
              <a:t>, </a:t>
            </a:r>
            <a:r>
              <a:rPr sz="1500" dirty="0" err="1"/>
              <a:t>kompaktní</a:t>
            </a:r>
            <a:r>
              <a:rPr sz="1500" dirty="0"/>
              <a:t> </a:t>
            </a:r>
            <a:r>
              <a:rPr sz="1500" dirty="0" err="1"/>
              <a:t>kuchyně</a:t>
            </a:r>
            <a:r>
              <a:rPr sz="1500" dirty="0"/>
              <a:t>, </a:t>
            </a:r>
            <a:r>
              <a:rPr sz="1500" dirty="0" err="1"/>
              <a:t>skládací</a:t>
            </a:r>
            <a:r>
              <a:rPr sz="1500" dirty="0"/>
              <a:t> </a:t>
            </a:r>
            <a:r>
              <a:rPr sz="1500" dirty="0" err="1"/>
              <a:t>nábytek</a:t>
            </a:r>
            <a:r>
              <a:rPr sz="1500" dirty="0"/>
              <a:t>, </a:t>
            </a:r>
            <a:r>
              <a:rPr sz="1500" dirty="0" err="1"/>
              <a:t>úložné</a:t>
            </a:r>
            <a:r>
              <a:rPr sz="1500" dirty="0"/>
              <a:t> </a:t>
            </a:r>
            <a:r>
              <a:rPr sz="1500" dirty="0" err="1"/>
              <a:t>systémy</a:t>
            </a:r>
            <a:r>
              <a:rPr sz="1500" dirty="0"/>
              <a:t>.</a:t>
            </a:r>
          </a:p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endParaRPr lang="cs-CZ" sz="1500" dirty="0"/>
          </a:p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endParaRPr lang="cs-CZ" sz="1500" dirty="0"/>
          </a:p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r>
              <a:rPr sz="1500" b="1" dirty="0" err="1"/>
              <a:t>Elektrické</a:t>
            </a:r>
            <a:r>
              <a:rPr sz="1500" b="1" dirty="0"/>
              <a:t> </a:t>
            </a:r>
            <a:r>
              <a:rPr sz="1500" b="1" dirty="0" err="1"/>
              <a:t>vytápění</a:t>
            </a:r>
            <a:r>
              <a:rPr sz="1500" b="1" dirty="0"/>
              <a:t> a </a:t>
            </a:r>
            <a:r>
              <a:rPr sz="1500" b="1" dirty="0" err="1"/>
              <a:t>energetika</a:t>
            </a:r>
            <a:r>
              <a:rPr sz="1500" b="1" dirty="0"/>
              <a:t>: </a:t>
            </a:r>
            <a:r>
              <a:rPr sz="1500" dirty="0" err="1"/>
              <a:t>sálavé</a:t>
            </a:r>
            <a:r>
              <a:rPr sz="1500" dirty="0"/>
              <a:t> </a:t>
            </a:r>
            <a:r>
              <a:rPr sz="1500" dirty="0" err="1"/>
              <a:t>panely</a:t>
            </a:r>
            <a:r>
              <a:rPr sz="1500" dirty="0"/>
              <a:t>, </a:t>
            </a:r>
            <a:r>
              <a:rPr sz="1500" dirty="0" err="1"/>
              <a:t>chytré</a:t>
            </a:r>
            <a:r>
              <a:rPr sz="1500" dirty="0"/>
              <a:t> </a:t>
            </a:r>
            <a:r>
              <a:rPr sz="1500" dirty="0" err="1"/>
              <a:t>termostaty</a:t>
            </a:r>
            <a:r>
              <a:rPr sz="1500" dirty="0"/>
              <a:t>, mal</a:t>
            </a:r>
            <a:r>
              <a:rPr lang="cs-CZ" sz="1500" dirty="0"/>
              <a:t>á</a:t>
            </a:r>
            <a:r>
              <a:rPr sz="1500" dirty="0"/>
              <a:t> </a:t>
            </a:r>
            <a:r>
              <a:rPr sz="1500" dirty="0" err="1"/>
              <a:t>tepeln</a:t>
            </a:r>
            <a:r>
              <a:rPr lang="cs-CZ" sz="1500" dirty="0"/>
              <a:t>á</a:t>
            </a:r>
            <a:r>
              <a:rPr sz="1500" dirty="0"/>
              <a:t> </a:t>
            </a:r>
            <a:r>
              <a:rPr sz="1500" dirty="0" err="1"/>
              <a:t>čerpadla</a:t>
            </a:r>
            <a:r>
              <a:rPr sz="1500" dirty="0"/>
              <a:t>, </a:t>
            </a:r>
            <a:r>
              <a:rPr sz="1500" dirty="0" err="1"/>
              <a:t>baterie</a:t>
            </a:r>
            <a:r>
              <a:rPr sz="1500" dirty="0"/>
              <a:t> a </a:t>
            </a:r>
            <a:r>
              <a:rPr sz="1500" dirty="0" err="1"/>
              <a:t>řízení</a:t>
            </a:r>
            <a:r>
              <a:rPr sz="1500" dirty="0"/>
              <a:t> </a:t>
            </a:r>
            <a:r>
              <a:rPr sz="1500" dirty="0" err="1"/>
              <a:t>spotřeby</a:t>
            </a:r>
            <a:r>
              <a:rPr sz="1500" dirty="0"/>
              <a:t>.</a:t>
            </a:r>
          </a:p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endParaRPr lang="cs-CZ" sz="1500" dirty="0"/>
          </a:p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endParaRPr lang="cs-CZ" sz="1500" dirty="0"/>
          </a:p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r>
              <a:rPr sz="1500" b="1" dirty="0" err="1"/>
              <a:t>Větrání</a:t>
            </a:r>
            <a:r>
              <a:rPr sz="1500" b="1" dirty="0"/>
              <a:t> a </a:t>
            </a:r>
            <a:r>
              <a:rPr sz="1500" b="1" dirty="0" err="1"/>
              <a:t>vnitřní</a:t>
            </a:r>
            <a:r>
              <a:rPr sz="1500" b="1" dirty="0"/>
              <a:t> </a:t>
            </a:r>
            <a:r>
              <a:rPr sz="1500" b="1" dirty="0" err="1"/>
              <a:t>klima</a:t>
            </a:r>
            <a:r>
              <a:rPr sz="1500" b="1" dirty="0"/>
              <a:t>: </a:t>
            </a:r>
            <a:r>
              <a:rPr sz="1500" dirty="0" err="1"/>
              <a:t>rekuperace</a:t>
            </a:r>
            <a:r>
              <a:rPr sz="1500" dirty="0"/>
              <a:t>, </a:t>
            </a:r>
            <a:r>
              <a:rPr sz="1500" dirty="0" err="1"/>
              <a:t>senzory</a:t>
            </a:r>
            <a:r>
              <a:rPr sz="1500" dirty="0"/>
              <a:t> CO₂, </a:t>
            </a:r>
            <a:r>
              <a:rPr sz="1500" dirty="0" err="1"/>
              <a:t>regulace</a:t>
            </a:r>
            <a:r>
              <a:rPr sz="1500" dirty="0"/>
              <a:t> </a:t>
            </a:r>
            <a:r>
              <a:rPr sz="1500" dirty="0" err="1"/>
              <a:t>vlhkosti</a:t>
            </a:r>
            <a:r>
              <a:rPr sz="1500" dirty="0"/>
              <a:t> a </a:t>
            </a:r>
            <a:r>
              <a:rPr sz="1500" dirty="0" err="1"/>
              <a:t>jednoduchý</a:t>
            </a:r>
            <a:r>
              <a:rPr sz="1500" dirty="0"/>
              <a:t> </a:t>
            </a:r>
            <a:r>
              <a:rPr sz="1500" dirty="0" err="1"/>
              <a:t>servis</a:t>
            </a:r>
            <a:r>
              <a:rPr sz="15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9359" y="1523017"/>
            <a:ext cx="4572000" cy="3611880"/>
          </a:xfrm>
          <a:prstGeom prst="rect">
            <a:avLst/>
          </a:prstGeom>
          <a:noFill/>
        </p:spPr>
        <p:txBody>
          <a:bodyPr wrap="square" lIns="27432" tIns="18288" rIns="27432" bIns="18288">
            <a:noAutofit/>
          </a:bodyPr>
          <a:lstStyle/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r>
              <a:rPr sz="1500" b="1" dirty="0" err="1"/>
              <a:t>Cirkulární</a:t>
            </a:r>
            <a:r>
              <a:rPr sz="1500" b="1" dirty="0"/>
              <a:t> a bio-based </a:t>
            </a:r>
            <a:r>
              <a:rPr sz="1500" b="1" dirty="0" err="1"/>
              <a:t>materiály</a:t>
            </a:r>
            <a:r>
              <a:rPr sz="1500" b="1" dirty="0"/>
              <a:t>: </a:t>
            </a:r>
            <a:r>
              <a:rPr sz="1500" dirty="0" err="1"/>
              <a:t>recyklované</a:t>
            </a:r>
            <a:r>
              <a:rPr sz="1500" dirty="0"/>
              <a:t> </a:t>
            </a:r>
            <a:r>
              <a:rPr sz="1500" dirty="0" err="1"/>
              <a:t>vstupy</a:t>
            </a:r>
            <a:r>
              <a:rPr sz="1500" dirty="0"/>
              <a:t>, </a:t>
            </a:r>
            <a:r>
              <a:rPr sz="1500" dirty="0" err="1"/>
              <a:t>dřevěné</a:t>
            </a:r>
            <a:r>
              <a:rPr sz="1500" dirty="0"/>
              <a:t> </a:t>
            </a:r>
            <a:r>
              <a:rPr sz="1500" dirty="0" err="1"/>
              <a:t>povrchy</a:t>
            </a:r>
            <a:r>
              <a:rPr sz="1500" dirty="0"/>
              <a:t>, </a:t>
            </a:r>
            <a:r>
              <a:rPr sz="1500" dirty="0" err="1"/>
              <a:t>nízkoemisní</a:t>
            </a:r>
            <a:r>
              <a:rPr sz="1500" dirty="0"/>
              <a:t> a </a:t>
            </a:r>
            <a:r>
              <a:rPr sz="1500" dirty="0" err="1"/>
              <a:t>demontovatelné</a:t>
            </a:r>
            <a:r>
              <a:rPr sz="1500" dirty="0"/>
              <a:t> </a:t>
            </a:r>
            <a:r>
              <a:rPr sz="1500" dirty="0" err="1"/>
              <a:t>prvky</a:t>
            </a:r>
            <a:r>
              <a:rPr sz="1500" dirty="0"/>
              <a:t>.</a:t>
            </a:r>
          </a:p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endParaRPr lang="cs-CZ" sz="1500" dirty="0"/>
          </a:p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endParaRPr lang="cs-CZ" sz="1500" dirty="0"/>
          </a:p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r>
              <a:rPr sz="1500" b="1" dirty="0" err="1"/>
              <a:t>Prefabrikované</a:t>
            </a:r>
            <a:r>
              <a:rPr sz="1500" b="1" dirty="0"/>
              <a:t> </a:t>
            </a:r>
            <a:r>
              <a:rPr sz="1500" b="1" dirty="0" err="1"/>
              <a:t>komponenty</a:t>
            </a:r>
            <a:r>
              <a:rPr sz="1500" b="1" dirty="0"/>
              <a:t>: </a:t>
            </a:r>
            <a:r>
              <a:rPr sz="1500" dirty="0" err="1"/>
              <a:t>fasádní</a:t>
            </a:r>
            <a:r>
              <a:rPr sz="1500" dirty="0"/>
              <a:t> </a:t>
            </a:r>
            <a:r>
              <a:rPr sz="1500" dirty="0" err="1"/>
              <a:t>panely</a:t>
            </a:r>
            <a:r>
              <a:rPr sz="1500" dirty="0"/>
              <a:t>, </a:t>
            </a:r>
            <a:r>
              <a:rPr sz="1500" dirty="0" err="1"/>
              <a:t>koupelnové</a:t>
            </a:r>
            <a:r>
              <a:rPr sz="1500" dirty="0"/>
              <a:t> </a:t>
            </a:r>
            <a:r>
              <a:rPr sz="1500" dirty="0" err="1"/>
              <a:t>moduly</a:t>
            </a:r>
            <a:r>
              <a:rPr sz="1500" dirty="0"/>
              <a:t>, </a:t>
            </a:r>
            <a:r>
              <a:rPr sz="1500" dirty="0" err="1"/>
              <a:t>technické</a:t>
            </a:r>
            <a:r>
              <a:rPr sz="1500" dirty="0"/>
              <a:t> </a:t>
            </a:r>
            <a:r>
              <a:rPr sz="1500" dirty="0" err="1"/>
              <a:t>stěny</a:t>
            </a:r>
            <a:r>
              <a:rPr sz="1500" dirty="0"/>
              <a:t>, plug-and-play HVAC </a:t>
            </a:r>
            <a:r>
              <a:rPr sz="1500" dirty="0" err="1"/>
              <a:t>prvky</a:t>
            </a:r>
            <a:r>
              <a:rPr sz="1500" dirty="0"/>
              <a:t>.</a:t>
            </a:r>
          </a:p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endParaRPr lang="cs-CZ" sz="1500" dirty="0"/>
          </a:p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endParaRPr lang="cs-CZ" sz="1500" dirty="0"/>
          </a:p>
          <a:p>
            <a:pPr>
              <a:lnSpc>
                <a:spcPct val="112000"/>
              </a:lnSpc>
              <a:spcAft>
                <a:spcPts val="500"/>
              </a:spcAft>
              <a:defRPr sz="1140">
                <a:solidFill>
                  <a:srgbClr val="001CA8"/>
                </a:solidFill>
                <a:latin typeface="Arial"/>
              </a:defRPr>
            </a:pPr>
            <a:r>
              <a:rPr sz="1500" b="1" dirty="0"/>
              <a:t>Voda a </a:t>
            </a:r>
            <a:r>
              <a:rPr sz="1500" b="1" dirty="0" err="1"/>
              <a:t>infrastruktura</a:t>
            </a:r>
            <a:r>
              <a:rPr sz="1500" b="1" dirty="0"/>
              <a:t>: </a:t>
            </a:r>
            <a:r>
              <a:rPr sz="1500" dirty="0" err="1"/>
              <a:t>kompaktní</a:t>
            </a:r>
            <a:r>
              <a:rPr sz="1500" dirty="0"/>
              <a:t> </a:t>
            </a:r>
            <a:r>
              <a:rPr sz="1500" dirty="0" err="1"/>
              <a:t>koupelny</a:t>
            </a:r>
            <a:r>
              <a:rPr sz="1500" dirty="0"/>
              <a:t>, </a:t>
            </a:r>
            <a:r>
              <a:rPr sz="1500" dirty="0" err="1"/>
              <a:t>úsporné</a:t>
            </a:r>
            <a:r>
              <a:rPr sz="1500" dirty="0"/>
              <a:t> </a:t>
            </a:r>
            <a:r>
              <a:rPr sz="1500" dirty="0" err="1"/>
              <a:t>armatury</a:t>
            </a:r>
            <a:r>
              <a:rPr sz="1500" dirty="0"/>
              <a:t>, </a:t>
            </a:r>
            <a:r>
              <a:rPr sz="1500" dirty="0" err="1"/>
              <a:t>terasy</a:t>
            </a:r>
            <a:r>
              <a:rPr sz="1500" dirty="0"/>
              <a:t>, </a:t>
            </a:r>
            <a:r>
              <a:rPr sz="1500" dirty="0" err="1"/>
              <a:t>přístřešky</a:t>
            </a:r>
            <a:r>
              <a:rPr sz="1500" dirty="0"/>
              <a:t> a </a:t>
            </a:r>
            <a:r>
              <a:rPr sz="1500" dirty="0" err="1"/>
              <a:t>sdílené</a:t>
            </a:r>
            <a:r>
              <a:rPr sz="1500" dirty="0"/>
              <a:t> </a:t>
            </a:r>
            <a:r>
              <a:rPr sz="1500" dirty="0" err="1"/>
              <a:t>venkovní</a:t>
            </a:r>
            <a:r>
              <a:rPr sz="1500" dirty="0"/>
              <a:t> </a:t>
            </a:r>
            <a:r>
              <a:rPr sz="1500" dirty="0" err="1"/>
              <a:t>prvky</a:t>
            </a:r>
            <a:r>
              <a:rPr sz="1500" dirty="0"/>
              <a:t>.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2C89AF6-9B34-D031-0312-1AD254D7F231}"/>
              </a:ext>
            </a:extLst>
          </p:cNvPr>
          <p:cNvSpPr/>
          <p:nvPr/>
        </p:nvSpPr>
        <p:spPr>
          <a:xfrm>
            <a:off x="755855" y="1412872"/>
            <a:ext cx="4827147" cy="1153264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34E5C14-A17D-7653-2C5E-4266E3CA2FD7}"/>
              </a:ext>
            </a:extLst>
          </p:cNvPr>
          <p:cNvSpPr/>
          <p:nvPr/>
        </p:nvSpPr>
        <p:spPr>
          <a:xfrm>
            <a:off x="755855" y="4306119"/>
            <a:ext cx="4827147" cy="1153264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E729325-9D29-23FF-948D-428C47F860B5}"/>
              </a:ext>
            </a:extLst>
          </p:cNvPr>
          <p:cNvSpPr/>
          <p:nvPr/>
        </p:nvSpPr>
        <p:spPr>
          <a:xfrm>
            <a:off x="755855" y="2859495"/>
            <a:ext cx="4827147" cy="1153264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CAE50B8-8437-0241-9D5E-9458AC22C5E0}"/>
              </a:ext>
            </a:extLst>
          </p:cNvPr>
          <p:cNvSpPr/>
          <p:nvPr/>
        </p:nvSpPr>
        <p:spPr>
          <a:xfrm>
            <a:off x="6191373" y="2862056"/>
            <a:ext cx="4827147" cy="1153264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50DFF3F-F6F6-DFB2-919E-C2DE2B885F8D}"/>
              </a:ext>
            </a:extLst>
          </p:cNvPr>
          <p:cNvSpPr/>
          <p:nvPr/>
        </p:nvSpPr>
        <p:spPr>
          <a:xfrm>
            <a:off x="6191372" y="4311240"/>
            <a:ext cx="4827147" cy="1153264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47BF1D0-7650-2FEC-8F0A-B530B277156A}"/>
              </a:ext>
            </a:extLst>
          </p:cNvPr>
          <p:cNvSpPr/>
          <p:nvPr/>
        </p:nvSpPr>
        <p:spPr>
          <a:xfrm>
            <a:off x="6191373" y="1412872"/>
            <a:ext cx="4827147" cy="1153264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947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DAE1EF9-7F5F-6EC6-0AF2-9A872661E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6" y="6393025"/>
            <a:ext cx="1266928" cy="2221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8007" y="615247"/>
            <a:ext cx="6572290" cy="390876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r>
              <a:rPr sz="2300" b="1" dirty="0" err="1">
                <a:solidFill>
                  <a:srgbClr val="001CA8"/>
                </a:solidFill>
                <a:latin typeface="Arial"/>
              </a:rPr>
              <a:t>Příklady</a:t>
            </a:r>
            <a:r>
              <a:rPr sz="2300" b="1" dirty="0">
                <a:solidFill>
                  <a:srgbClr val="001CA8"/>
                </a:solidFill>
                <a:latin typeface="Arial"/>
              </a:rPr>
              <a:t> </a:t>
            </a:r>
            <a:r>
              <a:rPr lang="cs-CZ" sz="2300" b="1" dirty="0">
                <a:solidFill>
                  <a:srgbClr val="001CA8"/>
                </a:solidFill>
                <a:latin typeface="Arial"/>
              </a:rPr>
              <a:t>českých firem se zájmem o segment</a:t>
            </a:r>
            <a:endParaRPr sz="2300" b="1" dirty="0">
              <a:solidFill>
                <a:srgbClr val="001CA8"/>
              </a:solidFill>
              <a:latin typeface="Arial"/>
            </a:endParaRPr>
          </a:p>
        </p:txBody>
      </p:sp>
      <p:pic>
        <p:nvPicPr>
          <p:cNvPr id="12" name="Obrázek 11" descr="Obsah obrázku budova, interiér, Nosník, půda&#10;&#10;Obsah vygenerovaný umělou inteligencí může být nesprávný.">
            <a:extLst>
              <a:ext uri="{FF2B5EF4-FFF2-40B4-BE49-F238E27FC236}">
                <a16:creationId xmlns:a16="http://schemas.microsoft.com/office/drawing/2014/main" id="{F35C2304-9451-840E-F2E0-FD026ACBD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24" y="222124"/>
            <a:ext cx="4052303" cy="607793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B3F83BB-518C-55AA-F216-DD10EF4D0D33}"/>
              </a:ext>
            </a:extLst>
          </p:cNvPr>
          <p:cNvSpPr txBox="1"/>
          <p:nvPr/>
        </p:nvSpPr>
        <p:spPr>
          <a:xfrm>
            <a:off x="5026152" y="1311133"/>
            <a:ext cx="6096000" cy="5304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1500" b="1" u="sng" dirty="0">
                <a:solidFill>
                  <a:srgbClr val="001CA8"/>
                </a:solidFill>
                <a:latin typeface="Arial"/>
              </a:rPr>
              <a:t>Designové interiérové panely: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1CA8"/>
                </a:solidFill>
                <a:latin typeface="Arial"/>
              </a:rPr>
              <a:t>Estetické řešení pro malé prostory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1CA8"/>
                </a:solidFill>
                <a:latin typeface="Arial"/>
              </a:rPr>
              <a:t>Přidaná akustická funkce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1CA8"/>
                </a:solidFill>
                <a:latin typeface="Arial"/>
              </a:rPr>
              <a:t>Nízká hmotnost a individuální design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cs-CZ" sz="1500" dirty="0">
              <a:solidFill>
                <a:srgbClr val="001CA8"/>
              </a:solidFill>
              <a:latin typeface="Arial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1500" b="1" u="sng" dirty="0">
                <a:solidFill>
                  <a:srgbClr val="001CA8"/>
                </a:solidFill>
                <a:latin typeface="Arial"/>
              </a:rPr>
              <a:t>Infračervené topné panely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1CA8"/>
                </a:solidFill>
                <a:latin typeface="Arial"/>
              </a:rPr>
              <a:t>Prostorově úsporné vytápění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1CA8"/>
                </a:solidFill>
                <a:latin typeface="Arial"/>
              </a:rPr>
              <a:t>Snadná instalace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1CA8"/>
                </a:solidFill>
                <a:latin typeface="Arial"/>
              </a:rPr>
              <a:t>Energetická úspornost a chytré řízení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1500" dirty="0">
              <a:solidFill>
                <a:srgbClr val="001CA8"/>
              </a:solidFill>
              <a:latin typeface="Arial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1500" b="1" u="sng" dirty="0">
                <a:solidFill>
                  <a:srgbClr val="001CA8"/>
                </a:solidFill>
                <a:latin typeface="Arial"/>
              </a:rPr>
              <a:t>Shrnutí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1CA8"/>
                </a:solidFill>
                <a:latin typeface="Arial"/>
              </a:rPr>
              <a:t>První české firmy už v segmentu vidí potenciál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1CA8"/>
                </a:solidFill>
                <a:latin typeface="Arial"/>
              </a:rPr>
              <a:t>Příležitosti nejsou jen ve stavebních materiálech, ale i v interiéru, komfortních řešeních a technologiích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cs-CZ" dirty="0">
              <a:solidFill>
                <a:srgbClr val="001CA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735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C1468-7297-8A0D-4ED7-3DB2168C2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414D4F2-6D96-A271-5FB0-AB586331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6" y="6393025"/>
            <a:ext cx="1266928" cy="222124"/>
          </a:xfrm>
          <a:prstGeom prst="rect">
            <a:avLst/>
          </a:prstGeom>
        </p:spPr>
      </p:pic>
      <p:pic>
        <p:nvPicPr>
          <p:cNvPr id="7" name="Obrázek 6" descr="Obsah obrázku strom, venku, okno, schody&#10;&#10;Obsah vygenerovaný umělou inteligencí může být nesprávný.">
            <a:extLst>
              <a:ext uri="{FF2B5EF4-FFF2-40B4-BE49-F238E27FC236}">
                <a16:creationId xmlns:a16="http://schemas.microsoft.com/office/drawing/2014/main" id="{17E62ED5-F887-63AC-9DE5-34E9CE9EC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311" y="0"/>
            <a:ext cx="4111689" cy="6164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9C15DC-5EF0-D810-71AC-F2F92D51E661}"/>
              </a:ext>
            </a:extLst>
          </p:cNvPr>
          <p:cNvSpPr txBox="1"/>
          <p:nvPr/>
        </p:nvSpPr>
        <p:spPr>
          <a:xfrm>
            <a:off x="497306" y="421875"/>
            <a:ext cx="6583680" cy="406265"/>
          </a:xfrm>
          <a:prstGeom prst="rect">
            <a:avLst/>
          </a:prstGeom>
          <a:noFill/>
        </p:spPr>
        <p:txBody>
          <a:bodyPr wrap="square" lIns="18288" tIns="18288" rIns="18288" bIns="1828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1C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Podnikatelská mise Tiny Houses 2026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8B70005-2876-A68E-F93F-6F7EF59B2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6" y="776992"/>
            <a:ext cx="8077852" cy="530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1C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Kdy a kde?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1C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19.–20. 11. 2026 Hardenberg/Utrecht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b="1" dirty="0">
                <a:solidFill>
                  <a:srgbClr val="001CA8"/>
                </a:solidFill>
                <a:latin typeface="Arial"/>
              </a:rPr>
              <a:t>Zaměření:</a:t>
            </a:r>
            <a:r>
              <a:rPr lang="cs-CZ" altLang="cs-CZ" dirty="0">
                <a:solidFill>
                  <a:srgbClr val="001CA8"/>
                </a:solidFill>
                <a:latin typeface="Arial"/>
              </a:rPr>
              <a:t> Propojení českých dodavatelů s nizozemským trhem v oblasti</a:t>
            </a:r>
            <a:br>
              <a:rPr lang="cs-CZ" altLang="cs-CZ" dirty="0">
                <a:solidFill>
                  <a:srgbClr val="001CA8"/>
                </a:solidFill>
                <a:latin typeface="Arial"/>
              </a:rPr>
            </a:br>
            <a:r>
              <a:rPr lang="cs-CZ" altLang="cs-CZ" dirty="0">
                <a:solidFill>
                  <a:srgbClr val="001CA8"/>
                </a:solidFill>
                <a:latin typeface="Arial"/>
              </a:rPr>
              <a:t>tiny houses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b="1" dirty="0">
                <a:solidFill>
                  <a:srgbClr val="001CA8"/>
                </a:solidFill>
                <a:latin typeface="Arial"/>
              </a:rPr>
              <a:t>Příležitost pro firmy</a:t>
            </a:r>
            <a:r>
              <a:rPr lang="cs-CZ" altLang="cs-CZ" dirty="0">
                <a:solidFill>
                  <a:srgbClr val="001CA8"/>
                </a:solidFill>
                <a:latin typeface="Arial"/>
              </a:rPr>
              <a:t> </a:t>
            </a:r>
            <a:r>
              <a:rPr lang="cs-CZ" altLang="cs-CZ" b="1" dirty="0">
                <a:solidFill>
                  <a:srgbClr val="001CA8"/>
                </a:solidFill>
                <a:latin typeface="Arial"/>
              </a:rPr>
              <a:t>nabízející: 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rgbClr val="001CA8"/>
                </a:solidFill>
                <a:latin typeface="Arial"/>
              </a:rPr>
              <a:t>komponenty, udržitelné materiály, energeticky úsporné technologie</a:t>
            </a:r>
            <a:br>
              <a:rPr lang="cs-CZ" altLang="cs-CZ" dirty="0">
                <a:solidFill>
                  <a:srgbClr val="001CA8"/>
                </a:solidFill>
                <a:latin typeface="Arial"/>
              </a:rPr>
            </a:br>
            <a:r>
              <a:rPr lang="cs-CZ" altLang="cs-CZ" dirty="0">
                <a:solidFill>
                  <a:srgbClr val="001CA8"/>
                </a:solidFill>
                <a:latin typeface="Arial"/>
              </a:rPr>
              <a:t>interiérové prvky, kompaktní technická řešení apod.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1CA8"/>
                </a:solidFill>
                <a:latin typeface="Arial"/>
              </a:rPr>
              <a:t>Program mise: 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i="1" u="sng" dirty="0">
                <a:solidFill>
                  <a:srgbClr val="001CA8"/>
                </a:solidFill>
                <a:latin typeface="Arial"/>
              </a:rPr>
              <a:t>19. 11. 2026 </a:t>
            </a:r>
            <a:r>
              <a:rPr lang="cs-CZ" altLang="cs-CZ" dirty="0">
                <a:solidFill>
                  <a:srgbClr val="001CA8"/>
                </a:solidFill>
                <a:latin typeface="Arial"/>
              </a:rPr>
              <a:t>– Návštěva veletrhu Recreatie Vakbeurs v Hardenbergu</a:t>
            </a:r>
            <a:br>
              <a:rPr lang="cs-CZ" altLang="cs-CZ" dirty="0">
                <a:solidFill>
                  <a:srgbClr val="001CA8"/>
                </a:solidFill>
                <a:latin typeface="Arial"/>
              </a:rPr>
            </a:br>
            <a:r>
              <a:rPr lang="cs-CZ" altLang="cs-CZ" dirty="0">
                <a:solidFill>
                  <a:srgbClr val="001CA8"/>
                </a:solidFill>
                <a:latin typeface="Arial"/>
              </a:rPr>
              <a:t>a B2B jednání s nizozemskými firmami z oblasti Tiny Houses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i="1" u="sng" dirty="0">
                <a:solidFill>
                  <a:srgbClr val="001CA8"/>
                </a:solidFill>
                <a:latin typeface="Arial"/>
              </a:rPr>
              <a:t>20. 11. 2026 </a:t>
            </a:r>
            <a:r>
              <a:rPr lang="cs-CZ" altLang="cs-CZ" dirty="0">
                <a:solidFill>
                  <a:srgbClr val="001CA8"/>
                </a:solidFill>
                <a:latin typeface="Arial"/>
              </a:rPr>
              <a:t>– Individuální návštěvy vybraných firem v Utrechtu a</a:t>
            </a:r>
            <a:br>
              <a:rPr lang="cs-CZ" altLang="cs-CZ" dirty="0">
                <a:solidFill>
                  <a:srgbClr val="001CA8"/>
                </a:solidFill>
                <a:latin typeface="Arial"/>
              </a:rPr>
            </a:br>
            <a:r>
              <a:rPr lang="cs-CZ" altLang="cs-CZ" dirty="0">
                <a:solidFill>
                  <a:srgbClr val="001CA8"/>
                </a:solidFill>
                <a:latin typeface="Arial"/>
              </a:rPr>
              <a:t>Oosterhoutu se zaměřením na udržitelné bydlení, úsporné technologie</a:t>
            </a:r>
            <a:br>
              <a:rPr lang="cs-CZ" altLang="cs-CZ" dirty="0">
                <a:solidFill>
                  <a:srgbClr val="001CA8"/>
                </a:solidFill>
                <a:latin typeface="Arial"/>
              </a:rPr>
            </a:br>
            <a:r>
              <a:rPr lang="cs-CZ" altLang="cs-CZ" dirty="0">
                <a:solidFill>
                  <a:srgbClr val="001CA8"/>
                </a:solidFill>
                <a:latin typeface="Arial"/>
              </a:rPr>
              <a:t>a kompaktní řešení pro Tiny Houses</a:t>
            </a:r>
          </a:p>
        </p:txBody>
      </p:sp>
    </p:spTree>
    <p:extLst>
      <p:ext uri="{BB962C8B-B14F-4D97-AF65-F5344CB8AC3E}">
        <p14:creationId xmlns:p14="http://schemas.microsoft.com/office/powerpoint/2010/main" val="135275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476A54D-3AA7-B886-5ED8-66D7AE1C94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r="404" b="-1"/>
          <a:stretch>
            <a:fillRect/>
          </a:stretch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575DF12-9E19-77C9-CDFF-BDDA37703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418"/>
            <a:ext cx="10165218" cy="2806506"/>
          </a:xfrm>
        </p:spPr>
        <p:txBody>
          <a:bodyPr anchor="b"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Firma </a:t>
            </a:r>
            <a:r>
              <a:rPr lang="cs-CZ" sz="4000" b="1" dirty="0" err="1">
                <a:solidFill>
                  <a:srgbClr val="FFFFFF"/>
                </a:solidFill>
              </a:rPr>
              <a:t>Klapkot</a:t>
            </a:r>
            <a:br>
              <a:rPr lang="cs-CZ" sz="4000" b="1" dirty="0">
                <a:solidFill>
                  <a:srgbClr val="FFFFFF"/>
                </a:solidFill>
              </a:rPr>
            </a:br>
            <a:endParaRPr lang="cs-CZ" sz="4000" b="1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4B2455-9C92-EF8D-33F5-E9E83120F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51439"/>
            <a:ext cx="10165218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</a:rPr>
              <a:t>Výroba stavebních dílů pro </a:t>
            </a:r>
            <a:r>
              <a:rPr lang="cs-CZ" sz="2000" dirty="0" err="1">
                <a:solidFill>
                  <a:schemeClr val="bg1"/>
                </a:solidFill>
              </a:rPr>
              <a:t>tiny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houses</a:t>
            </a:r>
            <a:r>
              <a:rPr lang="cs-CZ" sz="2000" dirty="0">
                <a:solidFill>
                  <a:schemeClr val="bg1"/>
                </a:solidFill>
              </a:rPr>
              <a:t>, THOW (Tiny House on </a:t>
            </a:r>
            <a:r>
              <a:rPr lang="cs-CZ" sz="2000" dirty="0" err="1">
                <a:solidFill>
                  <a:schemeClr val="bg1"/>
                </a:solidFill>
              </a:rPr>
              <a:t>Wheels</a:t>
            </a:r>
            <a:r>
              <a:rPr lang="cs-CZ" sz="2000" dirty="0">
                <a:solidFill>
                  <a:schemeClr val="bg1"/>
                </a:solidFill>
              </a:rPr>
              <a:t>), </a:t>
            </a:r>
            <a:r>
              <a:rPr lang="cs-CZ" sz="2000" dirty="0" err="1">
                <a:solidFill>
                  <a:schemeClr val="bg1"/>
                </a:solidFill>
              </a:rPr>
              <a:t>glamping</a:t>
            </a:r>
            <a:r>
              <a:rPr lang="cs-CZ" sz="2000" dirty="0">
                <a:solidFill>
                  <a:schemeClr val="bg1"/>
                </a:solidFill>
              </a:rPr>
              <a:t> a rekreační bydlení. Nabízí celoroční bydlení, izolaci podlah, chytré vytápění a chytré řízení klimatu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56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BF7DC1F7-F5CB-6351-BF28-681C2CF902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5100"/>
          <a:stretch>
            <a:fillRect/>
          </a:stretch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D581E0A-CE90-C698-A694-E4F58948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687" y="2025747"/>
            <a:ext cx="10165218" cy="2806506"/>
          </a:xfrm>
        </p:spPr>
        <p:txBody>
          <a:bodyPr anchor="b">
            <a:normAutofit/>
          </a:bodyPr>
          <a:lstStyle/>
          <a:p>
            <a:br>
              <a:rPr lang="cs-CZ" sz="4000" dirty="0">
                <a:solidFill>
                  <a:srgbClr val="FFFFFF"/>
                </a:solidFill>
              </a:rPr>
            </a:br>
            <a:br>
              <a:rPr lang="cs-CZ" sz="4000" dirty="0">
                <a:solidFill>
                  <a:srgbClr val="FFFFFF"/>
                </a:solidFill>
              </a:rPr>
            </a:br>
            <a:br>
              <a:rPr lang="cs-CZ" sz="4000" dirty="0">
                <a:solidFill>
                  <a:srgbClr val="FFFFFF"/>
                </a:solidFill>
              </a:rPr>
            </a:br>
            <a:r>
              <a:rPr lang="cs-CZ" sz="4000" dirty="0">
                <a:solidFill>
                  <a:srgbClr val="FFFFFF"/>
                </a:solidFill>
              </a:rPr>
              <a:t>Firma </a:t>
            </a:r>
            <a:r>
              <a:rPr lang="cs-CZ" sz="4000" b="1" dirty="0">
                <a:solidFill>
                  <a:srgbClr val="FFFFFF"/>
                </a:solidFill>
              </a:rPr>
              <a:t>Van </a:t>
            </a:r>
            <a:r>
              <a:rPr lang="cs-CZ" sz="4000" b="1" dirty="0" err="1">
                <a:solidFill>
                  <a:srgbClr val="FFFFFF"/>
                </a:solidFill>
              </a:rPr>
              <a:t>Wijnen</a:t>
            </a:r>
            <a:r>
              <a:rPr lang="cs-CZ" sz="4000" b="1" dirty="0">
                <a:solidFill>
                  <a:srgbClr val="FFFFFF"/>
                </a:solidFill>
              </a:rPr>
              <a:t> 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E156DB3-7C5C-66BD-F243-F4513BD72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687" y="5759800"/>
            <a:ext cx="10165218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FFFFFF"/>
                </a:solidFill>
              </a:rPr>
              <a:t>Firma Van </a:t>
            </a:r>
            <a:r>
              <a:rPr lang="cs-CZ" sz="2000" dirty="0" err="1">
                <a:solidFill>
                  <a:srgbClr val="FFFFFF"/>
                </a:solidFill>
              </a:rPr>
              <a:t>Wijnen</a:t>
            </a:r>
            <a:r>
              <a:rPr lang="cs-CZ" sz="2000" dirty="0">
                <a:solidFill>
                  <a:srgbClr val="FFFFFF"/>
                </a:solidFill>
              </a:rPr>
              <a:t> je prvním nizozemským výrobcem montovaných domů s certifikovaným typovým schválením.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1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0B800E2-D83A-7700-0154-9C5D13FF8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26362" r="13803"/>
          <a:stretch>
            <a:fillRect/>
          </a:stretch>
        </p:blipFill>
        <p:spPr>
          <a:xfrm>
            <a:off x="187388" y="182880"/>
            <a:ext cx="5915025" cy="6499784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B8934D5-2373-B47C-C8C5-1F66689043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27104" r="20569"/>
          <a:stretch>
            <a:fillRect/>
          </a:stretch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596635D-D240-5A5E-FDBB-0FD968204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14" y="557189"/>
            <a:ext cx="10509179" cy="3910036"/>
          </a:xfrm>
        </p:spPr>
        <p:txBody>
          <a:bodyPr anchor="b">
            <a:normAutofit fontScale="90000"/>
          </a:bodyPr>
          <a:lstStyle/>
          <a:p>
            <a:br>
              <a:rPr lang="cs-CZ" sz="4000" dirty="0">
                <a:solidFill>
                  <a:srgbClr val="FFFFFF"/>
                </a:solidFill>
              </a:rPr>
            </a:br>
            <a:br>
              <a:rPr lang="cs-CZ" sz="4000" dirty="0">
                <a:solidFill>
                  <a:srgbClr val="FFFFFF"/>
                </a:solidFill>
              </a:rPr>
            </a:br>
            <a:br>
              <a:rPr lang="cs-CZ" sz="4000" dirty="0">
                <a:solidFill>
                  <a:srgbClr val="FFFFFF"/>
                </a:solidFill>
              </a:rPr>
            </a:br>
            <a:br>
              <a:rPr lang="cs-CZ" sz="4000" dirty="0">
                <a:solidFill>
                  <a:srgbClr val="FFFFFF"/>
                </a:solidFill>
              </a:rPr>
            </a:br>
            <a:br>
              <a:rPr lang="cs-CZ" sz="4000" dirty="0">
                <a:solidFill>
                  <a:srgbClr val="FFFFFF"/>
                </a:solidFill>
              </a:rPr>
            </a:br>
            <a:br>
              <a:rPr lang="cs-CZ" sz="4000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Firma </a:t>
            </a:r>
            <a:r>
              <a:rPr lang="cs-CZ" b="1" dirty="0">
                <a:solidFill>
                  <a:srgbClr val="FFFFFF"/>
                </a:solidFill>
              </a:rPr>
              <a:t>Tiny </a:t>
            </a:r>
            <a:r>
              <a:rPr lang="cs-CZ" b="1" dirty="0" err="1">
                <a:solidFill>
                  <a:srgbClr val="FFFFFF"/>
                </a:solidFill>
              </a:rPr>
              <a:t>Rebels</a:t>
            </a:r>
            <a:r>
              <a:rPr lang="cs-CZ" dirty="0">
                <a:solidFill>
                  <a:srgbClr val="FFFFFF"/>
                </a:solidFill>
              </a:rPr>
              <a:t> 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F28329B-58B0-A49E-9752-CFEEE7FFD0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44614" y="4648801"/>
            <a:ext cx="10509179" cy="20338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kumimoji="0" lang="cs-CZ" sz="170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kumimoji="0" lang="cs-CZ" sz="170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</a:rPr>
              <a:t>Výroba modulárních dřevostaveb</a:t>
            </a:r>
            <a:r>
              <a:rPr lang="cs-CZ" sz="1700" noProof="0" dirty="0">
                <a:solidFill>
                  <a:srgbClr val="FFFFFF"/>
                </a:solidFill>
              </a:rPr>
              <a:t>. Si</a:t>
            </a:r>
            <a:r>
              <a:rPr kumimoji="0" lang="cs-CZ" sz="170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</a:rPr>
              <a:t>lný důraz na </a:t>
            </a:r>
            <a:r>
              <a:rPr kumimoji="0" lang="cs-CZ" sz="1700" i="0" u="none" strike="noStrike" cap="none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</a:rPr>
              <a:t>cirkularitu</a:t>
            </a:r>
            <a:r>
              <a:rPr kumimoji="0" lang="cs-CZ" sz="170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</a:rPr>
              <a:t>, ekologické materiály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kumimoji="0" lang="cs-CZ" sz="170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</a:rPr>
              <a:t>Výstavba probíhá převážně v továrně, následná instalace na místě.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sz="1700" noProof="0" dirty="0">
                <a:solidFill>
                  <a:srgbClr val="FFFFFF"/>
                </a:solidFill>
              </a:rPr>
              <a:t>Společnost využívá moderní CLT konstrukce (</a:t>
            </a:r>
            <a:r>
              <a:rPr lang="cs-CZ" sz="1700" noProof="0" dirty="0" err="1">
                <a:solidFill>
                  <a:srgbClr val="FFFFFF"/>
                </a:solidFill>
              </a:rPr>
              <a:t>Cross</a:t>
            </a:r>
            <a:r>
              <a:rPr lang="cs-CZ" sz="1700" noProof="0" dirty="0">
                <a:solidFill>
                  <a:srgbClr val="FFFFFF"/>
                </a:solidFill>
              </a:rPr>
              <a:t> </a:t>
            </a:r>
            <a:r>
              <a:rPr lang="cs-CZ" sz="1700" noProof="0" dirty="0" err="1">
                <a:solidFill>
                  <a:srgbClr val="FFFFFF"/>
                </a:solidFill>
              </a:rPr>
              <a:t>Laminated</a:t>
            </a:r>
            <a:r>
              <a:rPr lang="cs-CZ" sz="1700" noProof="0" dirty="0">
                <a:solidFill>
                  <a:srgbClr val="FFFFFF"/>
                </a:solidFill>
              </a:rPr>
              <a:t> </a:t>
            </a:r>
            <a:r>
              <a:rPr lang="cs-CZ" sz="1700" noProof="0" dirty="0" err="1">
                <a:solidFill>
                  <a:srgbClr val="FFFFFF"/>
                </a:solidFill>
              </a:rPr>
              <a:t>Timber</a:t>
            </a:r>
            <a:r>
              <a:rPr lang="cs-CZ" sz="1700" noProof="0" dirty="0">
                <a:solidFill>
                  <a:srgbClr val="FFFFFF"/>
                </a:solidFill>
              </a:rPr>
              <a:t>), vysoce kvalitní izolace a trojitá skla.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sz="1700" noProof="0" dirty="0">
                <a:solidFill>
                  <a:srgbClr val="FFFFFF"/>
                </a:solidFill>
              </a:rPr>
              <a:t>Součástí řešení jsou tepelná čerpadla, infračervené podlahové vytápění, fotovoltaické panely, zelené střechy a systémy pro využití dešťové vody</a:t>
            </a:r>
            <a:endParaRPr kumimoji="0" lang="cs-CZ" sz="170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88930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08CC87D19FE640913D3AE82BFC4F4D" ma:contentTypeVersion="4" ma:contentTypeDescription="Vytvoří nový dokument" ma:contentTypeScope="" ma:versionID="ccbc98dac436165d8a84ec849879954c">
  <xsd:schema xmlns:xsd="http://www.w3.org/2001/XMLSchema" xmlns:xs="http://www.w3.org/2001/XMLSchema" xmlns:p="http://schemas.microsoft.com/office/2006/metadata/properties" xmlns:ns2="ed8024e0-54cb-48d8-aadc-4adc06f5e44c" xmlns:ns3="a8b64aca-4361-4732-ac59-191e658fbbb2" targetNamespace="http://schemas.microsoft.com/office/2006/metadata/properties" ma:root="true" ma:fieldsID="fd8e6d736e63ce84db95c8b4e1ed9feb" ns2:_="" ns3:_="">
    <xsd:import namespace="ed8024e0-54cb-48d8-aadc-4adc06f5e44c"/>
    <xsd:import namespace="a8b64aca-4361-4732-ac59-191e658fbbb2"/>
    <xsd:element name="properties">
      <xsd:complexType>
        <xsd:sequence>
          <xsd:element name="documentManagement">
            <xsd:complexType>
              <xsd:all>
                <xsd:element ref="ns2:SourceID" minOccurs="0"/>
                <xsd:element ref="ns2:SourceEncodedAbsUr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8024e0-54cb-48d8-aadc-4adc06f5e44c" elementFormDefault="qualified">
    <xsd:import namespace="http://schemas.microsoft.com/office/2006/documentManagement/types"/>
    <xsd:import namespace="http://schemas.microsoft.com/office/infopath/2007/PartnerControls"/>
    <xsd:element name="SourceID" ma:index="8" nillable="true" ma:displayName="SourceID" ma:internalName="SourceID">
      <xsd:simpleType>
        <xsd:restriction base="dms:Number"/>
      </xsd:simpleType>
    </xsd:element>
    <xsd:element name="SourceEncodedAbsUrl" ma:index="9" nillable="true" ma:displayName="SourceEncodedAbsUrl" ma:internalName="SourceEncodedAbsUrl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b64aca-4361-4732-ac59-191e658fbbb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Titule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urceID xmlns="ed8024e0-54cb-48d8-aadc-4adc06f5e44c" xsi:nil="true"/>
    <SourceEncodedAbsUrl xmlns="ed8024e0-54cb-48d8-aadc-4adc06f5e44c" xsi:nil="true"/>
  </documentManagement>
</p:properties>
</file>

<file path=customXml/itemProps1.xml><?xml version="1.0" encoding="utf-8"?>
<ds:datastoreItem xmlns:ds="http://schemas.openxmlformats.org/officeDocument/2006/customXml" ds:itemID="{2409B72D-10BD-45EC-BA1D-083F4A13FC1A}"/>
</file>

<file path=customXml/itemProps2.xml><?xml version="1.0" encoding="utf-8"?>
<ds:datastoreItem xmlns:ds="http://schemas.openxmlformats.org/officeDocument/2006/customXml" ds:itemID="{234D4224-27B6-4F99-8DF4-9A27DF257099}"/>
</file>

<file path=customXml/itemProps3.xml><?xml version="1.0" encoding="utf-8"?>
<ds:datastoreItem xmlns:ds="http://schemas.openxmlformats.org/officeDocument/2006/customXml" ds:itemID="{CCB3502F-563D-4BE0-9E1A-3BA8BE708DA8}"/>
</file>

<file path=docProps/app.xml><?xml version="1.0" encoding="utf-8"?>
<Properties xmlns="http://schemas.openxmlformats.org/officeDocument/2006/extended-properties" xmlns:vt="http://schemas.openxmlformats.org/officeDocument/2006/docPropsVTypes">
  <TotalTime>5925</TotalTime>
  <Words>596</Words>
  <Application>Microsoft Office PowerPoint</Application>
  <PresentationFormat>Širokoúhlá obrazovka</PresentationFormat>
  <Paragraphs>79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Firma Klapkot </vt:lpstr>
      <vt:lpstr>   Firma Van Wijnen </vt:lpstr>
      <vt:lpstr>      Firma Tiny Rebels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BOLD</dc:title>
  <dc:creator>matej.skoda@czechtrade.gov.cz</dc:creator>
  <cp:lastModifiedBy>Paříková Martina, Mgr.</cp:lastModifiedBy>
  <cp:revision>175</cp:revision>
  <dcterms:created xsi:type="dcterms:W3CDTF">2023-08-31T07:48:04Z</dcterms:created>
  <dcterms:modified xsi:type="dcterms:W3CDTF">2026-06-10T09:59:09Z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0x010100DE08CC87D19FE640913D3AE82BFC4F4D</vt:lpwstr>
  </property>
</Properties>
</file>